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9461CED-9692-49E6-B0F3-477DB4977569}">
  <a:tblStyle styleId="{29461CED-9692-49E6-B0F3-477DB497756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aa5ee70fd1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aa5ee70fd1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a5ee70fd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a5ee70f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a5ee70fd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a5ee70fd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a5ee70fd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a5ee70fd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a5ee70fd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a5ee70fd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aa5ee70fd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aa5ee70fd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aa5ee70fd1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aa5ee70fd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a5ee70fd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aa5ee70fd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a5ee70fd1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a5ee70fd1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circuitverse.org/users/210331/projects/7-segment-display-6e932c27-06ac-47b8-89dc-1f4aa219159e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BCD code &amp; BCD display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/>
              <a:t>Πού χρησιμοποιούνται στην πράξη;</a:t>
            </a:r>
            <a:endParaRPr sz="2500"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4983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l">
                <a:solidFill>
                  <a:schemeClr val="dk1"/>
                </a:solidFill>
              </a:rPr>
              <a:t>✔ BCD</a:t>
            </a:r>
            <a:endParaRPr b="1"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Ψηφιακά ρολόγια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Ταμειακές μηχανές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Καταχωρητές τιμών (π.χ. κάμερες, μετρητές)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7-segment οθόνες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Κομπιουτεράκια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Ηλεκτρονικά όργανα μέτρησης</a:t>
            </a:r>
            <a:endParaRPr/>
          </a:p>
        </p:txBody>
      </p:sp>
      <p:pic>
        <p:nvPicPr>
          <p:cNvPr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8402" y="2757975"/>
            <a:ext cx="3504099" cy="2236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9122" y="177550"/>
            <a:ext cx="2481850" cy="2509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/>
              <a:t>Βασικές Έννοιες Δυαδικής Αναπαράστασης</a:t>
            </a:r>
            <a:endParaRPr sz="25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Η δυαδική αναπαράσταση χρησιμοποιεί δύο μόνο ψηφία: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l">
                <a:solidFill>
                  <a:schemeClr val="dk1"/>
                </a:solidFill>
              </a:rPr>
              <a:t>0</a:t>
            </a:r>
            <a:br>
              <a:rPr b="1" lang="el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l">
                <a:solidFill>
                  <a:schemeClr val="dk1"/>
                </a:solidFill>
              </a:rPr>
              <a:t>1</a:t>
            </a:r>
            <a:br>
              <a:rPr b="1" lang="el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>
                <a:solidFill>
                  <a:schemeClr val="dk1"/>
                </a:solidFill>
              </a:rPr>
              <a:t>Κάθε ψηφίο ονομάζεται </a:t>
            </a:r>
            <a:r>
              <a:rPr b="1" lang="el">
                <a:solidFill>
                  <a:schemeClr val="dk1"/>
                </a:solidFill>
              </a:rPr>
              <a:t>bit</a:t>
            </a:r>
            <a:r>
              <a:rPr lang="el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br>
              <a:rPr lang="el">
                <a:solidFill>
                  <a:schemeClr val="dk1"/>
                </a:solidFill>
              </a:rPr>
            </a:br>
            <a:r>
              <a:rPr lang="el">
                <a:solidFill>
                  <a:schemeClr val="dk1"/>
                </a:solidFill>
              </a:rPr>
              <a:t> Με τα bits μπορούμε να αναπαραστήσουμε οποιονδήποτε αριθμό, ακριβώς όπως στο δεκαδικό σύστημα χρησιμοποιούμε τα ψηφία 0–9.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ct val="44000"/>
              <a:buFont typeface="Arial"/>
              <a:buNone/>
            </a:pPr>
            <a:r>
              <a:rPr lang="el" sz="2500"/>
              <a:t>Βασικές Έννοιες Δυαδικής Αναπαράστασης</a:t>
            </a:r>
            <a:endParaRPr sz="25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Ωστόσο, υπάρχουν </a:t>
            </a:r>
            <a:r>
              <a:rPr b="1" lang="el">
                <a:solidFill>
                  <a:schemeClr val="dk1"/>
                </a:solidFill>
              </a:rPr>
              <a:t>πολλαπλοί ειδικοί τρόποι</a:t>
            </a:r>
            <a:r>
              <a:rPr lang="el">
                <a:solidFill>
                  <a:schemeClr val="dk1"/>
                </a:solidFill>
              </a:rPr>
              <a:t> να αναπαραστήσουμε αριθμούς με bits, όταν απαιτούνται: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λιγότερα λάθη σε αλλαγές τιμών,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πιο εύκολη μετάφραση σε δεκαδικούς αριθμούς,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σταθερότητα σε αναλογικούς αισθητήρες,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l">
                <a:solidFill>
                  <a:schemeClr val="dk1"/>
                </a:solidFill>
              </a:rPr>
              <a:t>συμβατότητα με οθόνες και ηλεκτρονικές ενδείξεις.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>
                <a:solidFill>
                  <a:schemeClr val="dk1"/>
                </a:solidFill>
              </a:rPr>
              <a:t>Ένας τέτοιος τρόπος είναι: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l">
                <a:solidFill>
                  <a:schemeClr val="dk1"/>
                </a:solidFill>
              </a:rPr>
              <a:t>✔ BCD (Binary Coded Decimal)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/>
              <a:t>Τι είναι ο κώδικας BCD;</a:t>
            </a:r>
            <a:endParaRPr sz="2500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414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Ο </a:t>
            </a:r>
            <a:r>
              <a:rPr b="1" lang="el">
                <a:solidFill>
                  <a:schemeClr val="dk1"/>
                </a:solidFill>
              </a:rPr>
              <a:t>BCD (Binary-Coded Decimal)</a:t>
            </a:r>
            <a:r>
              <a:rPr lang="el">
                <a:solidFill>
                  <a:schemeClr val="dk1"/>
                </a:solidFill>
              </a:rPr>
              <a:t> είναι ένας τρόπος αναπαράστασης όπου </a:t>
            </a:r>
            <a:r>
              <a:rPr b="1" lang="el">
                <a:solidFill>
                  <a:schemeClr val="dk1"/>
                </a:solidFill>
              </a:rPr>
              <a:t>κάθε δεκαδικό ψηφίο (0–9) κωδικοποιείται ανεξάρτητα</a:t>
            </a:r>
            <a:r>
              <a:rPr lang="el">
                <a:solidFill>
                  <a:schemeClr val="dk1"/>
                </a:solidFill>
              </a:rPr>
              <a:t> ως μια τετράδα δυαδικών ψηφίων (</a:t>
            </a:r>
            <a:r>
              <a:rPr b="1" lang="el">
                <a:solidFill>
                  <a:schemeClr val="dk1"/>
                </a:solidFill>
              </a:rPr>
              <a:t>nibble = 4 bits</a:t>
            </a:r>
            <a:r>
              <a:rPr lang="el">
                <a:solidFill>
                  <a:schemeClr val="dk1"/>
                </a:solidFill>
              </a:rPr>
              <a:t>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l">
                <a:solidFill>
                  <a:schemeClr val="dk1"/>
                </a:solidFill>
              </a:rPr>
              <a:t>Δεν μετατρέπουμε ολόκληρο τον αριθμό σε δυαδικό, αλλά </a:t>
            </a:r>
            <a:r>
              <a:rPr b="1" lang="el">
                <a:solidFill>
                  <a:schemeClr val="dk1"/>
                </a:solidFill>
              </a:rPr>
              <a:t>κάθε ψηφίο ξεχωριστά</a:t>
            </a:r>
            <a:r>
              <a:rPr lang="el">
                <a:solidFill>
                  <a:schemeClr val="dk1"/>
                </a:solidFill>
              </a:rPr>
              <a:t>.</a:t>
            </a:r>
            <a:endParaRPr/>
          </a:p>
        </p:txBody>
      </p:sp>
      <p:sp>
        <p:nvSpPr>
          <p:cNvPr id="74" name="Google Shape;74;p16"/>
          <p:cNvSpPr txBox="1"/>
          <p:nvPr/>
        </p:nvSpPr>
        <p:spPr>
          <a:xfrm>
            <a:off x="5125750" y="1152475"/>
            <a:ext cx="3706500" cy="3791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l" sz="1800">
                <a:solidFill>
                  <a:schemeClr val="dk1"/>
                </a:solidFill>
              </a:rPr>
              <a:t>Παράδειγμα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l" sz="1800">
                <a:solidFill>
                  <a:schemeClr val="dk1"/>
                </a:solidFill>
              </a:rPr>
              <a:t>Αριθμός: </a:t>
            </a:r>
            <a:r>
              <a:rPr b="1" lang="el" sz="1800">
                <a:solidFill>
                  <a:schemeClr val="dk1"/>
                </a:solidFill>
              </a:rPr>
              <a:t>527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 sz="1800">
                <a:solidFill>
                  <a:schemeClr val="dk1"/>
                </a:solidFill>
              </a:rPr>
              <a:t>5 → 0101</a:t>
            </a:r>
            <a:br>
              <a:rPr lang="el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 sz="1800">
                <a:solidFill>
                  <a:schemeClr val="dk1"/>
                </a:solidFill>
              </a:rPr>
              <a:t>2 → 0010</a:t>
            </a:r>
            <a:br>
              <a:rPr lang="el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 sz="1800">
                <a:solidFill>
                  <a:schemeClr val="dk1"/>
                </a:solidFill>
              </a:rPr>
              <a:t>7 → 0111</a:t>
            </a:r>
            <a:br>
              <a:rPr lang="el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l" sz="1800">
                <a:solidFill>
                  <a:schemeClr val="dk1"/>
                </a:solidFill>
              </a:rPr>
              <a:t>Άρα ο αριθμός 527 σε BCD είναι:</a:t>
            </a:r>
            <a:br>
              <a:rPr lang="el" sz="1800">
                <a:solidFill>
                  <a:schemeClr val="dk1"/>
                </a:solidFill>
              </a:rPr>
            </a:br>
            <a:r>
              <a:rPr lang="el" sz="1800">
                <a:solidFill>
                  <a:schemeClr val="dk1"/>
                </a:solidFill>
              </a:rPr>
              <a:t> </a:t>
            </a:r>
            <a:r>
              <a:rPr b="1" lang="el" sz="1800">
                <a:solidFill>
                  <a:schemeClr val="dk1"/>
                </a:solidFill>
              </a:rPr>
              <a:t>0101 0010 0111</a:t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Πίνακας κωδικοποίησης ψηφίων BCD</a:t>
            </a:r>
            <a:endParaRPr/>
          </a:p>
        </p:txBody>
      </p:sp>
      <p:graphicFrame>
        <p:nvGraphicFramePr>
          <p:cNvPr id="80" name="Google Shape;80;p17"/>
          <p:cNvGraphicFramePr/>
          <p:nvPr/>
        </p:nvGraphicFramePr>
        <p:xfrm>
          <a:off x="684150" y="1234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{29461CED-9692-49E6-B0F3-477DB4977569}</a:tableStyleId>
              </a:tblPr>
              <a:tblGrid>
                <a:gridCol w="2057475"/>
                <a:gridCol w="112225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 sz="1800"/>
                        <a:t>Δεκαδικός αριθμός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 sz="1800"/>
                        <a:t>BCD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0000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1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0001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2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0010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3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0011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4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0100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5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0101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1" name="Google Shape;81;p17"/>
          <p:cNvGraphicFramePr/>
          <p:nvPr/>
        </p:nvGraphicFramePr>
        <p:xfrm>
          <a:off x="4854125" y="1234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{29461CED-9692-49E6-B0F3-477DB4977569}</a:tableStyleId>
              </a:tblPr>
              <a:tblGrid>
                <a:gridCol w="2057475"/>
                <a:gridCol w="1122250"/>
              </a:tblGrid>
              <a:tr h="200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 sz="1800"/>
                        <a:t>Δεκαδικός αριθμός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 sz="1800"/>
                        <a:t>BCD</a:t>
                      </a:r>
                      <a:endParaRPr b="1"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6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0110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7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0111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8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1000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9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 sz="1800"/>
                        <a:t>1001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2" name="Google Shape;82;p17"/>
          <p:cNvSpPr txBox="1"/>
          <p:nvPr/>
        </p:nvSpPr>
        <p:spPr>
          <a:xfrm>
            <a:off x="4319650" y="4203500"/>
            <a:ext cx="45129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 sz="1600">
                <a:solidFill>
                  <a:schemeClr val="dk1"/>
                </a:solidFill>
              </a:rPr>
              <a:t>Οι υπόλοιποι δυαδικοί συνδυασμοί (1010–1111) </a:t>
            </a:r>
            <a:r>
              <a:rPr b="1" lang="el" sz="1600">
                <a:solidFill>
                  <a:schemeClr val="dk1"/>
                </a:solidFill>
              </a:rPr>
              <a:t>δεν χρησιμοποιούνται</a:t>
            </a:r>
            <a:r>
              <a:rPr lang="el" sz="1600">
                <a:solidFill>
                  <a:schemeClr val="dk1"/>
                </a:solidFill>
              </a:rPr>
              <a:t> στο BCD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Γιατί δημιουργήθηκε το BCD;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5409000" cy="38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Σε πολλές συσκευές χρειάζεται να εμφανίζεται ένας αριθμός ακριβώς όπως τον βλέπει ο άνθρωπος, </a:t>
            </a:r>
            <a:r>
              <a:rPr b="1" lang="el">
                <a:solidFill>
                  <a:schemeClr val="dk1"/>
                </a:solidFill>
              </a:rPr>
              <a:t>χωρίς μετατροπές</a:t>
            </a:r>
            <a:r>
              <a:rPr lang="el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Το BCD είναι ιδανικό διότι: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>
                <a:solidFill>
                  <a:schemeClr val="dk1"/>
                </a:solidFill>
              </a:rPr>
              <a:t>κάθε δεκαδικό ψηφίο αντιστοιχεί </a:t>
            </a:r>
            <a:r>
              <a:rPr b="1" lang="el">
                <a:solidFill>
                  <a:schemeClr val="dk1"/>
                </a:solidFill>
              </a:rPr>
              <a:t>μονοσήμαντα</a:t>
            </a:r>
            <a:r>
              <a:rPr lang="el">
                <a:solidFill>
                  <a:schemeClr val="dk1"/>
                </a:solidFill>
              </a:rPr>
              <a:t> σε μια τετράδα bits,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>
                <a:solidFill>
                  <a:schemeClr val="dk1"/>
                </a:solidFill>
              </a:rPr>
              <a:t>είναι πολύ εύκολο να οδηγήσει οθόνες, LED, LCD, 7-segment displays,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>
                <a:solidFill>
                  <a:schemeClr val="dk1"/>
                </a:solidFill>
              </a:rPr>
              <a:t>μειώνει την πολυπλοκότητα σε συστήματα χαμηλής υπολογιστικής ισχύος.</a:t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 rotWithShape="1">
          <a:blip r:embed="rId3">
            <a:alphaModFix/>
          </a:blip>
          <a:srcRect b="0" l="20707" r="20145" t="0"/>
          <a:stretch/>
        </p:blipFill>
        <p:spPr>
          <a:xfrm>
            <a:off x="5729677" y="1195087"/>
            <a:ext cx="3262749" cy="3677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l" sz="2500"/>
              <a:t>7-segment display</a:t>
            </a:r>
            <a:endParaRPr sz="2500"/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9648" y="1017725"/>
            <a:ext cx="7840083" cy="41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/>
              <a:t>7-segment display simulator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l" u="sng">
                <a:solidFill>
                  <a:schemeClr val="hlink"/>
                </a:solidFill>
                <a:hlinkClick r:id="rId3"/>
              </a:rPr>
              <a:t>https://circuitverse.org/users/210331/projects/7-segment-display-6e932c27-06ac-47b8-89dc-1f4aa219159e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 sz="2500"/>
              <a:t>Πλεονεκτήματα &amp; Μειονεκτήματα</a:t>
            </a:r>
            <a:endParaRPr sz="2500"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4572000" y="1017725"/>
            <a:ext cx="4327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l">
                <a:solidFill>
                  <a:schemeClr val="dk1"/>
                </a:solidFill>
              </a:rPr>
              <a:t>✘ Μειονεκτήματα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>
                <a:solidFill>
                  <a:schemeClr val="dk1"/>
                </a:solidFill>
              </a:rPr>
              <a:t>Χρησιμοποιεί </a:t>
            </a:r>
            <a:r>
              <a:rPr b="1" lang="el">
                <a:solidFill>
                  <a:schemeClr val="dk1"/>
                </a:solidFill>
              </a:rPr>
              <a:t>περισσότερα bits</a:t>
            </a:r>
            <a:r>
              <a:rPr lang="el">
                <a:solidFill>
                  <a:schemeClr val="dk1"/>
                </a:solidFill>
              </a:rPr>
              <a:t> σε σχέση με την απλή δυαδική αναπαράσταση.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>
                <a:solidFill>
                  <a:schemeClr val="dk1"/>
                </a:solidFill>
              </a:rPr>
              <a:t>Οι μαθηματικές πράξεις (άθροιση, αφαίρεση) χρειάζονται </a:t>
            </a:r>
            <a:r>
              <a:rPr b="1" lang="el">
                <a:solidFill>
                  <a:schemeClr val="dk1"/>
                </a:solidFill>
              </a:rPr>
              <a:t>διορθώσεις BCD</a:t>
            </a:r>
            <a:r>
              <a:rPr lang="el">
                <a:solidFill>
                  <a:schemeClr val="dk1"/>
                </a:solidFill>
              </a:rPr>
              <a:t>.</a:t>
            </a:r>
            <a:br>
              <a:rPr lang="el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>
                <a:solidFill>
                  <a:schemeClr val="dk1"/>
                </a:solidFill>
              </a:rPr>
              <a:t>Δεν είναι κατάλληλο για αριθμητικούς υπολογισμούς υψηλής ακρίβειας.</a:t>
            </a:r>
            <a:endParaRPr/>
          </a:p>
        </p:txBody>
      </p:sp>
      <p:sp>
        <p:nvSpPr>
          <p:cNvPr id="108" name="Google Shape;108;p21"/>
          <p:cNvSpPr txBox="1"/>
          <p:nvPr/>
        </p:nvSpPr>
        <p:spPr>
          <a:xfrm>
            <a:off x="311700" y="989400"/>
            <a:ext cx="3750900" cy="31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l" sz="1800">
                <a:solidFill>
                  <a:schemeClr val="dk1"/>
                </a:solidFill>
              </a:rPr>
              <a:t>✔ Πλεονεκτήματα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 sz="1800">
                <a:solidFill>
                  <a:schemeClr val="dk1"/>
                </a:solidFill>
              </a:rPr>
              <a:t>Απλή μετατροπή σε δεκαδική μορφή.</a:t>
            </a:r>
            <a:br>
              <a:rPr lang="el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 sz="1800">
                <a:solidFill>
                  <a:schemeClr val="dk1"/>
                </a:solidFill>
              </a:rPr>
              <a:t>Ιδανικό για ηλεκτρονικά όργανα, μετρητές, calculators.</a:t>
            </a:r>
            <a:br>
              <a:rPr lang="el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l" sz="1800">
                <a:solidFill>
                  <a:schemeClr val="dk1"/>
                </a:solidFill>
              </a:rPr>
              <a:t>Εύκολη αποκωδικοποίηση σε 7-segment displays.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